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69" r:id="rId4"/>
    <p:sldId id="267" r:id="rId5"/>
    <p:sldId id="266" r:id="rId6"/>
    <p:sldId id="265" r:id="rId7"/>
    <p:sldId id="261" r:id="rId8"/>
    <p:sldId id="263" r:id="rId9"/>
    <p:sldId id="262" r:id="rId10"/>
    <p:sldId id="270" r:id="rId11"/>
    <p:sldId id="271" r:id="rId12"/>
    <p:sldId id="272" r:id="rId13"/>
    <p:sldId id="273" r:id="rId14"/>
    <p:sldId id="275" r:id="rId15"/>
    <p:sldId id="277" r:id="rId16"/>
    <p:sldId id="282" r:id="rId17"/>
    <p:sldId id="280" r:id="rId18"/>
    <p:sldId id="279" r:id="rId19"/>
    <p:sldId id="278" r:id="rId20"/>
    <p:sldId id="283" r:id="rId21"/>
    <p:sldId id="284" r:id="rId22"/>
    <p:sldId id="260" r:id="rId23"/>
    <p:sldId id="285" r:id="rId2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89E"/>
    <a:srgbClr val="719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02EED95-A44F-4479-ADB3-2849DCDCAE1D}" type="datetimeFigureOut">
              <a:rPr lang="de-DE" smtClean="0"/>
              <a:t>22.05.2024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06AB4B-066A-4A58-B6CE-7C3C27B75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15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86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8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552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51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12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73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46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276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062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651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70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478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678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53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65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98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49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03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44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19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40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AB4B-066A-4A58-B6CE-7C3C27B75DD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64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15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89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37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37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3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73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64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69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13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25.09.2018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www.iwes-online.info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37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25.09.2018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www.iwes-online.info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89CB6-B907-4D1A-BFA9-D36EFB830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25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https://communicator.strato.de/ajax/image/snippet/image?id=3&amp;uid=3275958b-f939-483f-bbb0-3e24b796acf0"/>
          <p:cNvSpPr>
            <a:spLocks noChangeAspect="1" noChangeArrowheads="1"/>
          </p:cNvSpPr>
          <p:nvPr/>
        </p:nvSpPr>
        <p:spPr bwMode="auto">
          <a:xfrm>
            <a:off x="0" y="0"/>
            <a:ext cx="790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2" descr="https://communicator.strato.de/ajax/image/snippet/image?id=3&amp;uid=77a688aa-139b-4464-9e4e-f774adee61c7"/>
          <p:cNvSpPr>
            <a:spLocks noChangeAspect="1" noChangeArrowheads="1"/>
          </p:cNvSpPr>
          <p:nvPr/>
        </p:nvSpPr>
        <p:spPr bwMode="auto">
          <a:xfrm>
            <a:off x="155575" y="-152400"/>
            <a:ext cx="1171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s://communicator.strato.de/ajax/image/snippet/image?id=3&amp;uid=3275958b-f939-483f-bbb0-3e24b796acf0"/>
          <p:cNvSpPr>
            <a:spLocks noChangeAspect="1" noChangeArrowheads="1"/>
          </p:cNvSpPr>
          <p:nvPr/>
        </p:nvSpPr>
        <p:spPr bwMode="auto">
          <a:xfrm>
            <a:off x="152400" y="152400"/>
            <a:ext cx="790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5" descr="https://communicator.strato.de/ajax/image/snippet/image?id=3&amp;uid=77a688aa-139b-4464-9e4e-f774adee61c7"/>
          <p:cNvSpPr>
            <a:spLocks noChangeAspect="1" noChangeArrowheads="1"/>
          </p:cNvSpPr>
          <p:nvPr/>
        </p:nvSpPr>
        <p:spPr bwMode="auto">
          <a:xfrm>
            <a:off x="307975" y="0"/>
            <a:ext cx="1171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9" descr="https://communicator.strato.de/ajax/image/snippet/image?id=3&amp;uid=3275958b-f939-483f-bbb0-3e24b796acf0"/>
          <p:cNvSpPr>
            <a:spLocks noChangeAspect="1" noChangeArrowheads="1"/>
          </p:cNvSpPr>
          <p:nvPr/>
        </p:nvSpPr>
        <p:spPr bwMode="auto">
          <a:xfrm>
            <a:off x="304800" y="304800"/>
            <a:ext cx="790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8" descr="https://communicator.strato.de/ajax/image/snippet/image?id=3&amp;uid=77a688aa-139b-4464-9e4e-f774adee61c7"/>
          <p:cNvSpPr>
            <a:spLocks noChangeAspect="1" noChangeArrowheads="1"/>
          </p:cNvSpPr>
          <p:nvPr/>
        </p:nvSpPr>
        <p:spPr bwMode="auto">
          <a:xfrm>
            <a:off x="460375" y="152400"/>
            <a:ext cx="1171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2" descr="https://communicator.strato.de/ajax/image/snippet/image?id=3&amp;uid=3275958b-f939-483f-bbb0-3e24b796acf0"/>
          <p:cNvSpPr>
            <a:spLocks noChangeAspect="1" noChangeArrowheads="1"/>
          </p:cNvSpPr>
          <p:nvPr/>
        </p:nvSpPr>
        <p:spPr bwMode="auto">
          <a:xfrm>
            <a:off x="457200" y="457200"/>
            <a:ext cx="790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1" descr="https://communicator.strato.de/ajax/image/snippet/image?id=3&amp;uid=77a688aa-139b-4464-9e4e-f774adee61c7"/>
          <p:cNvSpPr>
            <a:spLocks noChangeAspect="1" noChangeArrowheads="1"/>
          </p:cNvSpPr>
          <p:nvPr/>
        </p:nvSpPr>
        <p:spPr bwMode="auto">
          <a:xfrm>
            <a:off x="612775" y="304800"/>
            <a:ext cx="1171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3" t="751" r="4254" b="51097"/>
          <a:stretch/>
        </p:blipFill>
        <p:spPr>
          <a:xfrm>
            <a:off x="-2928" y="0"/>
            <a:ext cx="9146927" cy="685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62602"/>
            <a:ext cx="2178968" cy="1670543"/>
          </a:xfrm>
          <a:prstGeom prst="rect">
            <a:avLst/>
          </a:prstGeom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7200" y="6088063"/>
            <a:ext cx="875689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8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chemeClr val="tx2"/>
              </a:buClr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chemeClr val="tx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 Unicode MS" pitchFamily="34" charset="-128"/>
              </a:rPr>
              <a:t>Ulrike Behme-Matthiessen, Andree </a:t>
            </a:r>
            <a:r>
              <a:rPr lang="de-DE" altLang="de-DE" sz="1400" b="1" dirty="0" err="1">
                <a:solidFill>
                  <a:schemeClr val="bg1"/>
                </a:solidFill>
                <a:latin typeface="Arial Unicode MS" pitchFamily="34" charset="-128"/>
              </a:rPr>
              <a:t>Nykamp</a:t>
            </a:r>
            <a:r>
              <a:rPr lang="de-DE" altLang="de-DE" sz="1400" b="1" dirty="0">
                <a:solidFill>
                  <a:schemeClr val="bg1"/>
                </a:solidFill>
                <a:latin typeface="Arial Unicode MS" pitchFamily="34" charset="-128"/>
              </a:rPr>
              <a:t> &amp; Thomas Pletsch</a:t>
            </a:r>
            <a:endParaRPr lang="de-DE" altLang="de-DE" sz="1800" b="1" dirty="0">
              <a:solidFill>
                <a:schemeClr val="bg1"/>
              </a:solidFill>
              <a:latin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de-DE" altLang="de-DE" sz="2000" b="1" dirty="0" err="1">
                <a:solidFill>
                  <a:schemeClr val="bg1"/>
                </a:solidFill>
                <a:latin typeface="Arial Unicode MS" pitchFamily="34" charset="-128"/>
              </a:rPr>
              <a:t>www</a:t>
            </a:r>
            <a:r>
              <a:rPr lang="de-DE" altLang="de-DE" sz="2000" b="1" dirty="0">
                <a:solidFill>
                  <a:schemeClr val="bg1"/>
                </a:solidFill>
                <a:latin typeface="Arial Unicode MS" pitchFamily="34" charset="-128"/>
              </a:rPr>
              <a:t>. fisch-online.info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B6808E-539B-4CBF-8664-010A0364E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1" y="457200"/>
            <a:ext cx="6950153" cy="3619872"/>
          </a:xfrm>
          <a:prstGeom prst="rect">
            <a:avLst/>
          </a:prstGeom>
          <a:effectLst>
            <a:glow rad="1727200">
              <a:schemeClr val="bg1">
                <a:alpha val="6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2485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10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7" name="Picture 17" descr="clip_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8" y="1787674"/>
            <a:ext cx="3771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clip_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1787674"/>
            <a:ext cx="41338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clip_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3771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clip_image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4133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92978" y="1146324"/>
            <a:ext cx="374564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8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chemeClr val="tx2"/>
              </a:buClr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chemeClr val="tx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latin typeface="+mn-lt"/>
              </a:rPr>
              <a:t>Ich erledige meine Aufgaben in der vorgegebenen Zeit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4633144" y="1124744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8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chemeClr val="tx2"/>
              </a:buClr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chemeClr val="tx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latin typeface="+mn-lt"/>
              </a:rPr>
              <a:t>Ich erledige meine Aufgaben selbständig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60400" y="4005064"/>
            <a:ext cx="3673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8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chemeClr val="tx2"/>
              </a:buClr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chemeClr val="tx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latin typeface="+mn-lt"/>
              </a:rPr>
              <a:t>Ich spreche freundlich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716463" y="3716338"/>
            <a:ext cx="395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8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chemeClr val="tx2"/>
              </a:buClr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chemeClr val="tx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latin typeface="+mn-lt"/>
              </a:rPr>
              <a:t>Ich melde mich, wenn ich etwas sagen möchte</a:t>
            </a:r>
          </a:p>
        </p:txBody>
      </p:sp>
    </p:spTree>
    <p:extLst>
      <p:ext uri="{BB962C8B-B14F-4D97-AF65-F5344CB8AC3E}">
        <p14:creationId xmlns:p14="http://schemas.microsoft.com/office/powerpoint/2010/main" val="232321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11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7429652" cy="4761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2400"/>
              </a:spcAft>
            </a:pPr>
            <a:r>
              <a:rPr lang="de-DE" altLang="de-DE" sz="3500" b="1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Ablauf des </a:t>
            </a:r>
            <a:r>
              <a:rPr lang="de-DE" altLang="de-DE" sz="3500" b="1" dirty="0" err="1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FiSch</a:t>
            </a:r>
            <a:r>
              <a:rPr lang="de-DE" altLang="de-DE" sz="3500" b="1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-Tages</a:t>
            </a:r>
          </a:p>
          <a:p>
            <a:pPr marL="971550" lvl="1" indent="-514350" algn="l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Font typeface="+mj-lt"/>
              <a:buAutoNum type="arabicPeriod"/>
            </a:pPr>
            <a:r>
              <a:rPr lang="de-DE" altLang="de-DE" sz="3500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Elternrunde</a:t>
            </a:r>
          </a:p>
          <a:p>
            <a:pPr marL="971550" lvl="1" indent="-514350" algn="l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Font typeface="+mj-lt"/>
              <a:buAutoNum type="arabicPeriod"/>
            </a:pPr>
            <a:r>
              <a:rPr lang="de-DE" altLang="de-DE" sz="3500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Gesprächsrunde &amp; Wochenbilanz</a:t>
            </a:r>
          </a:p>
          <a:p>
            <a:pPr marL="971550" lvl="1" indent="-514350" algn="l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Font typeface="+mj-lt"/>
              <a:buAutoNum type="arabicPeriod"/>
            </a:pPr>
            <a:r>
              <a:rPr lang="de-DE" altLang="de-DE" sz="3500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Unterricht</a:t>
            </a:r>
          </a:p>
          <a:p>
            <a:pPr marL="971550" lvl="1" indent="-514350" algn="l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Font typeface="+mj-lt"/>
              <a:buAutoNum type="arabicPeriod"/>
            </a:pPr>
            <a:r>
              <a:rPr lang="de-DE" altLang="de-DE" sz="3500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Auswertung beider Schulstunden </a:t>
            </a:r>
            <a:br>
              <a:rPr lang="de-DE" altLang="de-DE" sz="3500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</a:br>
            <a:r>
              <a:rPr lang="de-DE" altLang="de-DE" sz="3500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(Tagesbilanz)</a:t>
            </a:r>
          </a:p>
        </p:txBody>
      </p:sp>
    </p:spTree>
    <p:extLst>
      <p:ext uri="{BB962C8B-B14F-4D97-AF65-F5344CB8AC3E}">
        <p14:creationId xmlns:p14="http://schemas.microsoft.com/office/powerpoint/2010/main" val="30175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12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7635378" cy="5235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de-DE" altLang="de-DE" b="1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Elternrunde</a:t>
            </a:r>
            <a:endParaRPr lang="de-DE" altLang="de-DE" dirty="0">
              <a:solidFill>
                <a:schemeClr val="tx1"/>
              </a:solidFill>
              <a:latin typeface="+mj-lt"/>
              <a:ea typeface="ＭＳ Ｐゴシック" pitchFamily="1" charset="-128"/>
            </a:endParaRPr>
          </a:p>
          <a:p>
            <a:pPr algn="l"/>
            <a:endParaRPr lang="de-DE" altLang="de-DE" sz="1800" dirty="0">
              <a:solidFill>
                <a:schemeClr val="tx1"/>
              </a:solidFill>
              <a:latin typeface="Arial Unicode MS" pitchFamily="34" charset="-128"/>
              <a:ea typeface="ＭＳ Ｐゴシック" pitchFamily="1" charset="-128"/>
            </a:endParaRP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Reflexion der vergangenen Schulwoche 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Ziele und Wünsche der Eltern für diesen </a:t>
            </a:r>
            <a:r>
              <a:rPr lang="de-DE" altLang="de-DE" dirty="0" err="1">
                <a:solidFill>
                  <a:schemeClr val="tx1"/>
                </a:solidFill>
                <a:ea typeface="Arial Unicode MS"/>
              </a:rPr>
              <a:t>FiSch</a:t>
            </a: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-Tag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Prognose für den heutigen Vormittag</a:t>
            </a:r>
          </a:p>
          <a:p>
            <a:endParaRPr lang="de-DE" altLang="de-DE" dirty="0">
              <a:latin typeface="Arial Unicode MS" pitchFamily="34" charset="-128"/>
              <a:ea typeface="ＭＳ Ｐゴシック" pitchFamily="1" charset="-128"/>
            </a:endParaRPr>
          </a:p>
          <a:p>
            <a:endParaRPr lang="de-DE" altLang="de-DE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54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13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7695896" cy="458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de-DE" altLang="de-DE" b="1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Gesprächs- und Aktionsrunde </a:t>
            </a:r>
            <a:br>
              <a:rPr lang="de-DE" altLang="de-DE" b="1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</a:br>
            <a:r>
              <a:rPr lang="de-DE" altLang="de-DE" b="1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und Wochenbilanz</a:t>
            </a:r>
          </a:p>
          <a:p>
            <a:pPr algn="l"/>
            <a:endParaRPr lang="de-DE" altLang="de-DE" sz="2000" b="1" dirty="0">
              <a:solidFill>
                <a:schemeClr val="tx1"/>
              </a:solidFill>
              <a:latin typeface="Arial Unicode MS" pitchFamily="34" charset="-128"/>
              <a:ea typeface="ＭＳ Ｐゴシック" pitchFamily="1" charset="-128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Gemeinsame Gesprächs- und Aktionsrunde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Wochenbilanz (Eltern und Kind)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Vorstellung der Wochenergebnisse</a:t>
            </a:r>
          </a:p>
        </p:txBody>
      </p:sp>
    </p:spTree>
    <p:extLst>
      <p:ext uri="{BB962C8B-B14F-4D97-AF65-F5344CB8AC3E}">
        <p14:creationId xmlns:p14="http://schemas.microsoft.com/office/powerpoint/2010/main" val="368210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14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7635379" cy="489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de-DE" altLang="de-DE" b="1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Elterncoaching im Unterricht</a:t>
            </a:r>
          </a:p>
          <a:p>
            <a:pPr algn="l">
              <a:buFontTx/>
              <a:buNone/>
            </a:pPr>
            <a:endParaRPr lang="de-DE" altLang="de-DE" sz="1800" b="1" dirty="0">
              <a:solidFill>
                <a:schemeClr val="tx1"/>
              </a:solidFill>
              <a:latin typeface="Arial Unicode MS" pitchFamily="34" charset="-128"/>
              <a:ea typeface="ＭＳ Ｐゴシック" pitchFamily="1" charset="-12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Gesprächsatmosphäre schaffen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Austausch anregen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Gemeinsame Lösungssuche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Erproben von Alternativen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ea typeface="Arial Unicode MS"/>
              </a:rPr>
              <a:t>Experimentierfeld</a:t>
            </a:r>
          </a:p>
          <a:p>
            <a:endParaRPr lang="de-DE" altLang="de-DE" sz="4000" b="1" dirty="0">
              <a:latin typeface="Arial Unicode MS" pitchFamily="34" charset="-128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02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15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7635379" cy="5005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2400"/>
              </a:spcAft>
              <a:buFontTx/>
              <a:buNone/>
            </a:pPr>
            <a:r>
              <a:rPr lang="de-DE" altLang="de-DE" b="1" dirty="0">
                <a:solidFill>
                  <a:schemeClr val="tx1"/>
                </a:solidFill>
                <a:latin typeface="+mj-lt"/>
                <a:ea typeface="Arial Unicode MS"/>
              </a:rPr>
              <a:t>Auswertung beider Schulstunden </a:t>
            </a:r>
            <a:r>
              <a:rPr lang="de-DE" altLang="de-DE" dirty="0">
                <a:solidFill>
                  <a:schemeClr val="tx1"/>
                </a:solidFill>
                <a:latin typeface="+mj-lt"/>
                <a:ea typeface="Arial Unicode MS"/>
              </a:rPr>
              <a:t>(Tagesbilanz)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Arial Unicode MS"/>
              </a:rPr>
              <a:t>Interview mit Selbsteinschätzung des Kindes </a:t>
            </a:r>
            <a:br>
              <a:rPr lang="de-DE" altLang="de-DE" sz="2400" dirty="0">
                <a:solidFill>
                  <a:schemeClr val="tx1"/>
                </a:solidFill>
                <a:ea typeface="Arial Unicode MS"/>
              </a:rPr>
            </a:br>
            <a:r>
              <a:rPr lang="de-DE" altLang="de-DE" sz="2400" dirty="0">
                <a:solidFill>
                  <a:schemeClr val="tx1"/>
                </a:solidFill>
                <a:ea typeface="Arial Unicode MS"/>
              </a:rPr>
              <a:t>(Elterntausch)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Arial Unicode MS"/>
              </a:rPr>
              <a:t>Vorstellung des Interviews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Arial Unicode MS"/>
              </a:rPr>
              <a:t>Einschätzung: Eltern/Gruppe/Lehrer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Arial Unicode MS"/>
              </a:rPr>
              <a:t>Bewertung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Arial Unicode MS"/>
              </a:rPr>
              <a:t>Evtl. neues Ziel</a:t>
            </a:r>
          </a:p>
          <a:p>
            <a:endParaRPr lang="de-DE" altLang="de-DE" sz="3400" b="1" dirty="0">
              <a:latin typeface="Arial Unicode MS" pitchFamily="34" charset="-128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52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16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9394B0-ED82-4A86-93A1-C25297829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619">
            <a:off x="2213444" y="313931"/>
            <a:ext cx="4402824" cy="6225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7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17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2514600"/>
            <a:ext cx="7912100" cy="2239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altLang="de-DE" sz="4600" b="1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Schwerpunkte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a-DK" altLang="de-DE" sz="4600" b="1" dirty="0">
              <a:solidFill>
                <a:schemeClr val="tx1"/>
              </a:solidFill>
              <a:ea typeface="Arial Unicode M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altLang="de-DE" sz="4600" dirty="0">
                <a:solidFill>
                  <a:schemeClr val="tx1"/>
                </a:solidFill>
                <a:ea typeface="Arial Unicode MS"/>
              </a:rPr>
              <a:t>FiSch als Reintegrationsmodell (z.B. KJPP)</a:t>
            </a:r>
          </a:p>
          <a:p>
            <a:pPr algn="l"/>
            <a:endParaRPr lang="da-DK" altLang="de-DE" sz="4600" dirty="0">
              <a:solidFill>
                <a:schemeClr val="tx1"/>
              </a:solidFill>
              <a:ea typeface="Arial Unicode M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altLang="de-DE" sz="4600" dirty="0">
                <a:solidFill>
                  <a:schemeClr val="tx1"/>
                </a:solidFill>
                <a:ea typeface="Arial Unicode MS"/>
              </a:rPr>
              <a:t>FiSch als Präventionsmodell (Regelschule)</a:t>
            </a:r>
            <a:endParaRPr lang="de-DE" altLang="de-DE" sz="4600" dirty="0">
              <a:solidFill>
                <a:schemeClr val="tx1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024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18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7635379" cy="597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de-DE" b="1" dirty="0" err="1">
                <a:solidFill>
                  <a:schemeClr val="tx1"/>
                </a:solidFill>
                <a:latin typeface="+mj-lt"/>
                <a:ea typeface="Arial Unicode MS"/>
              </a:rPr>
              <a:t>FiSch</a:t>
            </a:r>
            <a:r>
              <a:rPr lang="de-DE" b="1" dirty="0">
                <a:solidFill>
                  <a:schemeClr val="tx1"/>
                </a:solidFill>
                <a:latin typeface="+mj-lt"/>
                <a:ea typeface="Arial Unicode MS"/>
              </a:rPr>
              <a:t>-Entwicklungen …</a:t>
            </a:r>
          </a:p>
          <a:p>
            <a:pPr>
              <a:defRPr/>
            </a:pPr>
            <a:endParaRPr lang="de-DE" sz="2800" dirty="0">
              <a:solidFill>
                <a:schemeClr val="tx1"/>
              </a:solidFill>
              <a:latin typeface="Arial Unicode MS" pitchFamily="34" charset="-128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err="1">
                <a:solidFill>
                  <a:schemeClr val="tx1"/>
                </a:solidFill>
                <a:ea typeface="Arial Unicode MS"/>
              </a:rPr>
              <a:t>FiSch</a:t>
            </a:r>
            <a:r>
              <a:rPr lang="de-DE" sz="2400" dirty="0">
                <a:solidFill>
                  <a:schemeClr val="tx1"/>
                </a:solidFill>
                <a:ea typeface="Arial Unicode MS"/>
              </a:rPr>
              <a:t>-Klassen an Schulen in mehreren      Bundesländern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ea typeface="Arial Unicode MS"/>
              </a:rPr>
              <a:t>SL:  Verzahnung mit der Ambulanz der </a:t>
            </a:r>
            <a:r>
              <a:rPr lang="de-DE" sz="2400" dirty="0" err="1">
                <a:solidFill>
                  <a:schemeClr val="tx1"/>
                </a:solidFill>
                <a:ea typeface="Arial Unicode MS"/>
              </a:rPr>
              <a:t>KJPP</a:t>
            </a:r>
            <a:endParaRPr lang="de-DE" sz="2400" dirty="0">
              <a:solidFill>
                <a:schemeClr val="tx1"/>
              </a:solidFill>
              <a:ea typeface="Arial Unicode MS"/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ea typeface="Arial Unicode MS"/>
              </a:rPr>
              <a:t>Wissenschaftliche Begleitung durch die Uni FL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ea typeface="Arial Unicode MS"/>
              </a:rPr>
              <a:t>Kontakt / Info / Fortbildung &amp; Vernetzung:                    www.fisch-online.info</a:t>
            </a:r>
          </a:p>
          <a:p>
            <a:pPr>
              <a:defRPr/>
            </a:pPr>
            <a:endParaRPr lang="de-DE" sz="3600" b="1" dirty="0">
              <a:latin typeface="Arial Unicode MS" pitchFamily="34" charset="-128"/>
              <a:ea typeface="ＭＳ Ｐゴシック" pitchFamily="34" charset="-128"/>
            </a:endParaRPr>
          </a:p>
          <a:p>
            <a:pPr>
              <a:defRPr/>
            </a:pPr>
            <a:endParaRPr lang="de-DE" sz="4800" b="1" dirty="0">
              <a:latin typeface="Arial Unicode MS" pitchFamily="34" charset="-128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50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19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864000" y="1332000"/>
            <a:ext cx="7897154" cy="493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de-DE" b="1" dirty="0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Evaluation: Nutzen von </a:t>
            </a:r>
            <a:r>
              <a:rPr lang="de-DE" b="1" dirty="0" err="1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FiSch</a:t>
            </a:r>
            <a:r>
              <a:rPr lang="de-DE" b="1" dirty="0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 …</a:t>
            </a:r>
          </a:p>
          <a:p>
            <a:pPr algn="l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… aus Sicht der Eltern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ea typeface="ＭＳ Ｐゴシック" pitchFamily="-128" charset="-128"/>
                <a:cs typeface="Arial" panose="020B0604020202020204" pitchFamily="34" charset="0"/>
              </a:rPr>
              <a:t>Veränderungen beim Kind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ea typeface="ＭＳ Ｐゴシック" pitchFamily="-128" charset="-128"/>
                <a:cs typeface="Arial" panose="020B0604020202020204" pitchFamily="34" charset="0"/>
              </a:rPr>
              <a:t>Veränderungen an sich selbst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ea typeface="ＭＳ Ｐゴシック" pitchFamily="-128" charset="-128"/>
                <a:cs typeface="Arial" panose="020B0604020202020204" pitchFamily="34" charset="0"/>
              </a:rPr>
              <a:t>Mehr Verständnis für Lehrkräfte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ea typeface="ＭＳ Ｐゴシック" pitchFamily="-128" charset="-128"/>
                <a:cs typeface="Arial" panose="020B0604020202020204" pitchFamily="34" charset="0"/>
              </a:rPr>
              <a:t>Einhalten von Regeln </a:t>
            </a:r>
          </a:p>
        </p:txBody>
      </p:sp>
    </p:spTree>
    <p:extLst>
      <p:ext uri="{BB962C8B-B14F-4D97-AF65-F5344CB8AC3E}">
        <p14:creationId xmlns:p14="http://schemas.microsoft.com/office/powerpoint/2010/main" val="401059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2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64000" y="1332000"/>
            <a:ext cx="7635378" cy="490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de-DE" altLang="de-DE" b="1" dirty="0">
                <a:solidFill>
                  <a:schemeClr val="tx1"/>
                </a:solidFill>
                <a:latin typeface="+mj-lt"/>
                <a:ea typeface="ＭＳ Ｐゴシック" pitchFamily="1" charset="-128"/>
                <a:cs typeface="Calibri" panose="020F0502020204030204" pitchFamily="34" charset="0"/>
              </a:rPr>
              <a:t>Vorteile der Multifamilientherapie</a:t>
            </a:r>
          </a:p>
          <a:p>
            <a:pPr algn="l">
              <a:buFontTx/>
              <a:buNone/>
            </a:pPr>
            <a:endParaRPr lang="de-DE" altLang="de-DE" sz="2400" b="1" dirty="0">
              <a:solidFill>
                <a:schemeClr val="tx1"/>
              </a:solidFill>
              <a:ea typeface="ＭＳ Ｐゴシック" pitchFamily="1" charset="-128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Calibri" panose="020F0502020204030204" pitchFamily="34" charset="0"/>
              </a:rPr>
              <a:t>Überwindung von Isolation &amp; Stigmatisierung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Calibri" panose="020F0502020204030204" pitchFamily="34" charset="0"/>
              </a:rPr>
              <a:t>Neue Perspektiven anregen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Calibri" panose="020F0502020204030204" pitchFamily="34" charset="0"/>
              </a:rPr>
              <a:t>Gegenseitige Unterstützung und Rückmeldung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Calibri" panose="020F0502020204030204" pitchFamily="34" charset="0"/>
              </a:rPr>
              <a:t>Voneinander lernen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Calibri" panose="020F0502020204030204" pitchFamily="34" charset="0"/>
              </a:rPr>
              <a:t>Sich gespiegelt sehen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Calibri" panose="020F0502020204030204" pitchFamily="34" charset="0"/>
              </a:rPr>
              <a:t>Hoffnung wecken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Calibri" panose="020F0502020204030204" pitchFamily="34" charset="0"/>
              </a:rPr>
              <a:t>Stärkung der Elternrolle</a:t>
            </a:r>
          </a:p>
          <a:p>
            <a:pPr algn="r"/>
            <a:r>
              <a:rPr lang="de-DE" altLang="de-DE" sz="2400" i="1" dirty="0">
                <a:solidFill>
                  <a:schemeClr val="tx1"/>
                </a:solidFill>
                <a:ea typeface="ＭＳ Ｐゴシック" pitchFamily="1" charset="-128"/>
                <a:cs typeface="Calibri" panose="020F0502020204030204" pitchFamily="34" charset="0"/>
              </a:rPr>
              <a:t>(nach Asen/Scholz)</a:t>
            </a:r>
          </a:p>
          <a:p>
            <a:pPr algn="l"/>
            <a:endParaRPr lang="de-DE" altLang="de-DE" sz="28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algn="l"/>
            <a:endParaRPr lang="de-DE" altLang="de-DE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5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20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864000" y="1332000"/>
            <a:ext cx="8066162" cy="4932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Evaluation: Nutzen von </a:t>
            </a:r>
            <a:r>
              <a:rPr lang="de-DE" b="1" dirty="0" err="1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FiSch</a:t>
            </a:r>
            <a:r>
              <a:rPr lang="de-DE" b="1" dirty="0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 …</a:t>
            </a:r>
            <a:endParaRPr lang="de-DE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  <a:p>
            <a:pPr algn="l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… aus Sicht der </a:t>
            </a:r>
            <a:r>
              <a:rPr lang="de-DE" dirty="0" err="1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FiSch</a:t>
            </a:r>
            <a:r>
              <a:rPr lang="de-DE" dirty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-Teams</a:t>
            </a:r>
          </a:p>
          <a:p>
            <a:pPr algn="l">
              <a:buFontTx/>
              <a:buNone/>
              <a:defRPr/>
            </a:pPr>
            <a:endParaRPr lang="de-DE" sz="8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Verbesserter Umgang oder Entlastung innerhalb der Familie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Verbesserungen im Verhaltensbereich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Veränderungen oder Entlastung der schulischen Situation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Verbesserungen bzgl. des konzentrierten Arbeitens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Verbesserter Kontakt zwischen Eltern und Stammschule </a:t>
            </a:r>
            <a:endParaRPr lang="de-DE" sz="24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83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21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64000" y="1332000"/>
            <a:ext cx="7922146" cy="493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Evaluation: Nutzen von </a:t>
            </a:r>
            <a:r>
              <a:rPr lang="de-DE" b="1" dirty="0" err="1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FiSch</a:t>
            </a:r>
            <a:r>
              <a:rPr lang="de-DE" b="1" dirty="0">
                <a:solidFill>
                  <a:schemeClr val="tx1"/>
                </a:solidFill>
                <a:latin typeface="+mj-lt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de-DE" b="1" dirty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…</a:t>
            </a:r>
            <a:endParaRPr lang="de-DE" b="1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</a:rPr>
              <a:t>… aus Sicht der Lehrkräfte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Veränderung der Lernsituation durch andere Strukturierung der Aufgabenstellung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Notwendigkeit von Lob und Zuspruch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Positiver Kontakt zum Elternhaus</a:t>
            </a:r>
          </a:p>
        </p:txBody>
      </p:sp>
    </p:spTree>
    <p:extLst>
      <p:ext uri="{BB962C8B-B14F-4D97-AF65-F5344CB8AC3E}">
        <p14:creationId xmlns:p14="http://schemas.microsoft.com/office/powerpoint/2010/main" val="418199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22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64000" y="1332000"/>
            <a:ext cx="7976691" cy="462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de-DE" sz="800" dirty="0"/>
          </a:p>
          <a:p>
            <a:pPr algn="l">
              <a:spcBef>
                <a:spcPts val="0"/>
              </a:spcBef>
              <a:spcAft>
                <a:spcPts val="2400"/>
              </a:spcAft>
              <a:defRPr/>
            </a:pPr>
            <a:r>
              <a:rPr lang="de-DE" altLang="de-DE" b="1" dirty="0">
                <a:solidFill>
                  <a:schemeClr val="tx1"/>
                </a:solidFill>
                <a:latin typeface="+mj-lt"/>
                <a:ea typeface="ＭＳ Ｐゴシック" pitchFamily="1" charset="-128"/>
              </a:rPr>
              <a:t>Evaluation: Was den Nutzen ausmacht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Ein neuer Blick auf das Kind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Solidarisierung der Eltern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Aha-Effekt bei den Kindern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Eltern bekommen besondere Einblicke in den Unterricht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Eingebunden sein in das Geschehen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10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6144" y="4509120"/>
            <a:ext cx="7772400" cy="1470025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dirty="0">
                <a:solidFill>
                  <a:srgbClr val="13589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Vielen Dank für Ihre Aufmerksamkeit!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23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0" name="Picture 5" descr="fische-6_25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b="19788"/>
          <a:stretch>
            <a:fillRect/>
          </a:stretch>
        </p:blipFill>
        <p:spPr bwMode="auto">
          <a:xfrm>
            <a:off x="0" y="240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nhaltsplatzhalt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510355" y="5753092"/>
            <a:ext cx="1582738" cy="107156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F5A7654-E6B2-4B4B-834F-1A3CBD0FC794}"/>
              </a:ext>
            </a:extLst>
          </p:cNvPr>
          <p:cNvSpPr/>
          <p:nvPr/>
        </p:nvSpPr>
        <p:spPr>
          <a:xfrm>
            <a:off x="275128" y="433449"/>
            <a:ext cx="68611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altLang="de-DE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Vielen Dank </a:t>
            </a:r>
            <a:br>
              <a:rPr lang="de-DE" altLang="de-DE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</a:br>
            <a:r>
              <a:rPr lang="de-DE" altLang="de-DE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für Ihre Aufmerksamkeit! </a:t>
            </a:r>
            <a:endParaRPr lang="de-DE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72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3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4000" y="1332000"/>
            <a:ext cx="8230690" cy="48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8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chemeClr val="tx2"/>
              </a:buClr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chemeClr val="tx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3200" b="1" dirty="0">
                <a:latin typeface="+mj-lt"/>
                <a:cs typeface="Calibri" panose="020F0502020204030204" pitchFamily="34" charset="0"/>
              </a:rPr>
              <a:t>Multifamilien</a:t>
            </a:r>
            <a:r>
              <a:rPr lang="de-DE" altLang="de-DE" sz="3200" b="1" i="1" dirty="0">
                <a:latin typeface="+mj-lt"/>
                <a:cs typeface="Calibri" panose="020F0502020204030204" pitchFamily="34" charset="0"/>
              </a:rPr>
              <a:t>coaching</a:t>
            </a:r>
            <a:r>
              <a:rPr lang="de-DE" altLang="de-DE" sz="3200" b="1" dirty="0">
                <a:latin typeface="+mj-lt"/>
                <a:cs typeface="Calibri" panose="020F0502020204030204" pitchFamily="34" charset="0"/>
              </a:rPr>
              <a:t> in der Schule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800" dirty="0">
              <a:latin typeface="+mj-lt"/>
              <a:ea typeface="Arial Unicode MS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000" dirty="0">
              <a:latin typeface="+mj-lt"/>
              <a:ea typeface="Arial Unicode MS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de-DE" altLang="de-DE" dirty="0">
                <a:latin typeface="+mn-lt"/>
                <a:ea typeface="Arial Unicode MS" pitchFamily="34" charset="-128"/>
                <a:cs typeface="Calibri" panose="020F0502020204030204" pitchFamily="34" charset="0"/>
              </a:rPr>
              <a:t>…hat  das Ziel, </a:t>
            </a:r>
          </a:p>
          <a:p>
            <a:pPr marL="288000" indent="-288000" eaLnBrk="1" hangingPunct="1">
              <a:spcBef>
                <a:spcPts val="0"/>
              </a:spcBef>
              <a:spcAft>
                <a:spcPts val="1200"/>
              </a:spcAft>
              <a:buClrTx/>
            </a:pPr>
            <a:r>
              <a:rPr lang="de-DE" altLang="de-DE" dirty="0">
                <a:latin typeface="+mn-lt"/>
                <a:ea typeface="Arial Unicode MS" pitchFamily="34" charset="-128"/>
                <a:cs typeface="Calibri" panose="020F0502020204030204" pitchFamily="34" charset="0"/>
              </a:rPr>
              <a:t>die Eltern für das Verhalten ihrer Kinder zu sensibilisieren, </a:t>
            </a:r>
          </a:p>
          <a:p>
            <a:pPr marL="288000" indent="-288000" eaLnBrk="1" hangingPunct="1">
              <a:spcBef>
                <a:spcPts val="0"/>
              </a:spcBef>
              <a:spcAft>
                <a:spcPts val="1200"/>
              </a:spcAft>
              <a:buClrTx/>
            </a:pPr>
            <a:r>
              <a:rPr lang="de-DE" altLang="de-DE" dirty="0">
                <a:latin typeface="+mn-lt"/>
                <a:ea typeface="Arial Unicode MS" pitchFamily="34" charset="-128"/>
                <a:cs typeface="Calibri" panose="020F0502020204030204" pitchFamily="34" charset="0"/>
              </a:rPr>
              <a:t>sie im Umgang mit ihren Kindern zu unterstützen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de-DE" altLang="de-DE" dirty="0">
                <a:latin typeface="+mn-lt"/>
                <a:ea typeface="Arial Unicode MS" pitchFamily="34" charset="-128"/>
                <a:cs typeface="Calibri" panose="020F0502020204030204" pitchFamily="34" charset="0"/>
              </a:rPr>
              <a:t>und </a:t>
            </a:r>
          </a:p>
          <a:p>
            <a:pPr marL="288000" indent="-288000" eaLnBrk="1" hangingPunct="1">
              <a:spcBef>
                <a:spcPts val="0"/>
              </a:spcBef>
              <a:buClrTx/>
            </a:pPr>
            <a:r>
              <a:rPr lang="de-DE" altLang="de-DE" dirty="0">
                <a:latin typeface="+mn-lt"/>
                <a:ea typeface="Arial Unicode MS" pitchFamily="34" charset="-128"/>
                <a:cs typeface="Calibri" panose="020F0502020204030204" pitchFamily="34" charset="0"/>
              </a:rPr>
              <a:t>die elterlichen Handlungsmöglichkeiten zu erweitern. </a:t>
            </a:r>
          </a:p>
          <a:p>
            <a:pPr marL="288000" indent="-288000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None/>
            </a:pPr>
            <a:r>
              <a:rPr lang="de-DE" altLang="de-DE" b="1" dirty="0">
                <a:latin typeface="+mn-lt"/>
                <a:cs typeface="Calibri" panose="020F0502020204030204" pitchFamily="34" charset="0"/>
              </a:rPr>
              <a:t>	</a:t>
            </a:r>
            <a:r>
              <a:rPr lang="de-DE" altLang="de-DE" b="1" dirty="0">
                <a:latin typeface="+mj-lt"/>
                <a:cs typeface="Calibri" panose="020F0502020204030204" pitchFamily="34" charset="0"/>
              </a:rPr>
              <a:t>Stärkung der elterlichen Präsenz!</a:t>
            </a:r>
            <a:endParaRPr lang="de-DE" altLang="de-DE" b="1" dirty="0">
              <a:solidFill>
                <a:srgbClr val="142B68"/>
              </a:solidFill>
              <a:latin typeface="+mj-lt"/>
              <a:cs typeface="Calibri" panose="020F0502020204030204" pitchFamily="34" charset="0"/>
            </a:endParaRPr>
          </a:p>
          <a:p>
            <a:pPr marL="288000" indent="-288000" eaLnBrk="1" hangingPunct="1">
              <a:spcBef>
                <a:spcPts val="0"/>
              </a:spcBef>
              <a:spcAft>
                <a:spcPts val="1200"/>
              </a:spcAft>
              <a:buClrTx/>
            </a:pPr>
            <a:r>
              <a:rPr lang="de-DE" altLang="de-DE" dirty="0">
                <a:latin typeface="+mn-lt"/>
                <a:cs typeface="Calibri" panose="020F0502020204030204" pitchFamily="34" charset="0"/>
              </a:rPr>
              <a:t>Zusammenarbeit Elternhaus – Schule</a:t>
            </a:r>
          </a:p>
          <a:p>
            <a:pPr marL="288000" indent="-288000" eaLnBrk="1" hangingPunct="1">
              <a:spcBef>
                <a:spcPts val="0"/>
              </a:spcBef>
              <a:spcAft>
                <a:spcPts val="1200"/>
              </a:spcAft>
              <a:buClrTx/>
            </a:pPr>
            <a:r>
              <a:rPr lang="de-DE" altLang="de-DE" dirty="0">
                <a:latin typeface="+mn-lt"/>
                <a:cs typeface="Calibri" panose="020F0502020204030204" pitchFamily="34" charset="0"/>
              </a:rPr>
              <a:t>Gegenseitige Unterstützung statt Abwertung</a:t>
            </a:r>
          </a:p>
        </p:txBody>
      </p:sp>
    </p:spTree>
    <p:extLst>
      <p:ext uri="{BB962C8B-B14F-4D97-AF65-F5344CB8AC3E}">
        <p14:creationId xmlns:p14="http://schemas.microsoft.com/office/powerpoint/2010/main" val="114563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4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7450596" cy="612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de-DE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Multifamilienkontexte </a:t>
            </a:r>
            <a:br>
              <a:rPr lang="de-DE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am Beispiel der TK</a:t>
            </a:r>
          </a:p>
          <a:p>
            <a:pPr algn="l">
              <a:buFontTx/>
              <a:buNone/>
              <a:defRPr/>
            </a:pPr>
            <a:endParaRPr lang="de-DE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cs typeface="Calibri" panose="020F0502020204030204" pitchFamily="34" charset="0"/>
              </a:rPr>
              <a:t>Multifamilientherapie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cs typeface="Calibri" panose="020F0502020204030204" pitchFamily="34" charset="0"/>
              </a:rPr>
              <a:t>Multifamilientage/-nachmittage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de-DE" b="1" i="1" dirty="0" err="1">
                <a:solidFill>
                  <a:schemeClr val="tx1"/>
                </a:solidFill>
                <a:cs typeface="Calibri" panose="020F0502020204030204" pitchFamily="34" charset="0"/>
              </a:rPr>
              <a:t>FiSch</a:t>
            </a:r>
            <a:r>
              <a:rPr lang="de-DE" dirty="0">
                <a:solidFill>
                  <a:schemeClr val="tx1"/>
                </a:solidFill>
                <a:cs typeface="Calibri" panose="020F0502020204030204" pitchFamily="34" charset="0"/>
              </a:rPr>
              <a:t> (Familie in Schule)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cs typeface="Calibri" panose="020F0502020204030204" pitchFamily="34" charset="0"/>
              </a:rPr>
              <a:t>Elterntraining</a:t>
            </a:r>
          </a:p>
          <a:p>
            <a:pPr>
              <a:defRPr/>
            </a:pPr>
            <a:endParaRPr lang="de-DE" b="1" dirty="0">
              <a:latin typeface="Arial Unicode MS" pitchFamily="34" charset="-128"/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78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5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7293496" cy="5237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de-DE" b="1" i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FiSch</a:t>
            </a:r>
            <a:r>
              <a:rPr lang="de-DE" b="1" i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-</a:t>
            </a:r>
            <a:r>
              <a:rPr lang="de-DE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Teilnehmer</a:t>
            </a:r>
          </a:p>
          <a:p>
            <a:pPr algn="l">
              <a:buFontTx/>
              <a:buNone/>
              <a:defRPr/>
            </a:pPr>
            <a:endParaRPr lang="de-DE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Tx/>
              <a:buNone/>
              <a:defRPr/>
            </a:pPr>
            <a:endParaRPr lang="de-DE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8000" indent="-288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cs typeface="Calibri" panose="020F0502020204030204" pitchFamily="34" charset="0"/>
              </a:rPr>
              <a:t>4 - 8  Kinder mit Verhaltensproblemen im       schulischen Bereich: </a:t>
            </a:r>
          </a:p>
          <a:p>
            <a:pPr marL="288000" lvl="1" indent="-288000"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 dirty="0">
                <a:solidFill>
                  <a:schemeClr val="tx1"/>
                </a:solidFill>
                <a:cs typeface="Calibri" panose="020F0502020204030204" pitchFamily="34" charset="0"/>
              </a:rPr>
              <a:t>	- Kinder der TK </a:t>
            </a:r>
          </a:p>
          <a:p>
            <a:pPr marL="288000" lvl="1" indent="-2880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2400" dirty="0">
                <a:solidFill>
                  <a:schemeClr val="tx1"/>
                </a:solidFill>
                <a:cs typeface="Calibri" panose="020F0502020204030204" pitchFamily="34" charset="0"/>
              </a:rPr>
              <a:t>	- Ehemalige Patienten der TK </a:t>
            </a:r>
          </a:p>
          <a:p>
            <a:pPr marL="288000" indent="-288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cs typeface="Calibri" panose="020F0502020204030204" pitchFamily="34" charset="0"/>
              </a:rPr>
              <a:t>  ein Elternteil</a:t>
            </a:r>
          </a:p>
          <a:p>
            <a:pPr marL="288000" indent="-288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cs typeface="Calibri" panose="020F0502020204030204" pitchFamily="34" charset="0"/>
              </a:rPr>
              <a:t>  ein Lehrer</a:t>
            </a:r>
          </a:p>
          <a:p>
            <a:pPr marL="288000" indent="-288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cs typeface="Calibri" panose="020F0502020204030204" pitchFamily="34" charset="0"/>
              </a:rPr>
              <a:t>  ein Elterncoach</a:t>
            </a:r>
          </a:p>
          <a:p>
            <a:pPr>
              <a:defRPr/>
            </a:pPr>
            <a:endParaRPr lang="de-DE" dirty="0"/>
          </a:p>
          <a:p>
            <a:pPr>
              <a:spcBef>
                <a:spcPct val="50000"/>
              </a:spcBef>
              <a:defRPr/>
            </a:pPr>
            <a:endParaRPr lang="de-DE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76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6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4000" y="1332000"/>
            <a:ext cx="7336160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defRPr/>
            </a:pPr>
            <a:r>
              <a:rPr lang="de-DE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</a:rPr>
              <a:t>FiSch</a:t>
            </a: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</a:rPr>
              <a:t>-Standards</a:t>
            </a:r>
          </a:p>
          <a:p>
            <a:pPr algn="l">
              <a:spcAft>
                <a:spcPts val="180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ea typeface="ＭＳ Ｐゴシック" pitchFamily="34" charset="-128"/>
              </a:rPr>
              <a:t>3-4 Ziele, konkret formuliert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a-DK" sz="3200" dirty="0">
                <a:ea typeface="ＭＳ Ｐゴシック" pitchFamily="34" charset="-128"/>
              </a:rPr>
              <a:t>Bewertung jeder  Unterrichtsstunde</a:t>
            </a:r>
          </a:p>
          <a:p>
            <a:pPr algn="l">
              <a:spcAft>
                <a:spcPts val="1800"/>
              </a:spcAft>
              <a:buFontTx/>
              <a:buChar char="•"/>
              <a:defRPr/>
            </a:pPr>
            <a:endParaRPr lang="da-DK" sz="32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algn="l">
              <a:spcAft>
                <a:spcPts val="1800"/>
              </a:spcAft>
              <a:defRPr/>
            </a:pPr>
            <a:endParaRPr lang="de-DE" sz="32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endParaRPr lang="de-D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68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7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8144966" cy="484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de-DE" altLang="de-DE" b="1" dirty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Zielorientierung</a:t>
            </a:r>
          </a:p>
          <a:p>
            <a:pPr algn="l">
              <a:lnSpc>
                <a:spcPct val="90000"/>
              </a:lnSpc>
              <a:defRPr/>
            </a:pPr>
            <a:endParaRPr lang="de-DE" altLang="de-DE" sz="4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1"/>
                </a:solidFill>
                <a:ea typeface="ＭＳ Ｐゴシック" pitchFamily="34" charset="-128"/>
              </a:rPr>
              <a:t>Blick in die Zukunft </a:t>
            </a:r>
            <a:br>
              <a:rPr lang="de-DE" altLang="de-DE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de-DE" altLang="de-DE" dirty="0">
                <a:solidFill>
                  <a:schemeClr val="tx1"/>
                </a:solidFill>
                <a:ea typeface="ＭＳ Ｐゴシック" pitchFamily="34" charset="-128"/>
              </a:rPr>
              <a:t>(Handlung nach vorne) </a:t>
            </a:r>
          </a:p>
          <a:p>
            <a:pPr algn="l">
              <a:lnSpc>
                <a:spcPct val="90000"/>
              </a:lnSpc>
              <a:buFontTx/>
              <a:buNone/>
              <a:defRPr/>
            </a:pPr>
            <a:endParaRPr lang="de-DE" altLang="de-DE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1"/>
                </a:solidFill>
                <a:ea typeface="ＭＳ Ｐゴシック" pitchFamily="34" charset="-128"/>
              </a:rPr>
              <a:t>Überzeugung : </a:t>
            </a:r>
            <a:br>
              <a:rPr lang="de-DE" altLang="de-DE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de-DE" altLang="de-DE" dirty="0">
                <a:solidFill>
                  <a:schemeClr val="tx1"/>
                </a:solidFill>
                <a:ea typeface="ＭＳ Ｐゴシック" pitchFamily="34" charset="-128"/>
              </a:rPr>
              <a:t>Ich kann etwas tun = Selbstwirksamkeit</a:t>
            </a:r>
          </a:p>
        </p:txBody>
      </p:sp>
    </p:spTree>
    <p:extLst>
      <p:ext uri="{BB962C8B-B14F-4D97-AF65-F5344CB8AC3E}">
        <p14:creationId xmlns:p14="http://schemas.microsoft.com/office/powerpoint/2010/main" val="19521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8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4000" y="1332000"/>
            <a:ext cx="8326760" cy="493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de-DE" b="1" dirty="0">
                <a:solidFill>
                  <a:schemeClr val="tx1"/>
                </a:solidFill>
                <a:latin typeface="+mj-lt"/>
                <a:ea typeface="ＭＳ Ｐゴシック" pitchFamily="1" charset="-128"/>
                <a:cs typeface="Arial" panose="020B0604020202020204" pitchFamily="34" charset="0"/>
              </a:rPr>
              <a:t>Hilfreiche Ziele sind ...</a:t>
            </a:r>
          </a:p>
          <a:p>
            <a:endParaRPr lang="de-DE" altLang="de-DE" sz="28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Arial" panose="020B0604020202020204" pitchFamily="34" charset="0"/>
              </a:rPr>
              <a:t>positiv formuliert </a:t>
            </a:r>
          </a:p>
          <a:p>
            <a:pPr algn="l"/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Arial" panose="020B0604020202020204" pitchFamily="34" charset="0"/>
              </a:rPr>
              <a:t>und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Arial" panose="020B0604020202020204" pitchFamily="34" charset="0"/>
              </a:rPr>
              <a:t>beschreiben konkretes Verhalten.</a:t>
            </a:r>
          </a:p>
          <a:p>
            <a:pPr algn="l"/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Arial" panose="020B0604020202020204" pitchFamily="34" charset="0"/>
              </a:rPr>
              <a:t>Die Entwicklungsschritte sind leistbar.</a:t>
            </a:r>
          </a:p>
          <a:p>
            <a:pPr algn="l"/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Arial" panose="020B0604020202020204" pitchFamily="34" charset="0"/>
              </a:rPr>
              <a:t>Komplexes Verhalten </a:t>
            </a: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Arial" panose="020B0604020202020204" pitchFamily="34" charset="0"/>
                <a:sym typeface="Wingdings 3" panose="05040102010807070707" pitchFamily="18" charset="2"/>
              </a:rPr>
              <a:t> </a:t>
            </a:r>
            <a:r>
              <a:rPr lang="de-DE" altLang="de-DE" sz="2400" dirty="0">
                <a:solidFill>
                  <a:schemeClr val="tx1"/>
                </a:solidFill>
                <a:ea typeface="ＭＳ Ｐゴシック" pitchFamily="1" charset="-128"/>
                <a:cs typeface="Arial" panose="020B0604020202020204" pitchFamily="34" charset="0"/>
              </a:rPr>
              <a:t>Überschaubare Schritte</a:t>
            </a:r>
          </a:p>
          <a:p>
            <a:pPr algn="l"/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endParaRPr lang="de-DE" altLang="de-DE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64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0"/>
                <a:lumOff val="10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046749-3D53-4A38-B1EE-D221B66EB71D}"/>
              </a:ext>
            </a:extLst>
          </p:cNvPr>
          <p:cNvSpPr/>
          <p:nvPr/>
        </p:nvSpPr>
        <p:spPr>
          <a:xfrm>
            <a:off x="10344" y="6498000"/>
            <a:ext cx="9144000" cy="360000"/>
          </a:xfrm>
          <a:prstGeom prst="rect">
            <a:avLst/>
          </a:prstGeom>
          <a:solidFill>
            <a:srgbClr val="71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BD0980-D487-4046-BF09-D3A17A6FDE97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135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45" r="6377" b="10300"/>
          <a:stretch/>
        </p:blipFill>
        <p:spPr>
          <a:xfrm>
            <a:off x="7381750" y="188640"/>
            <a:ext cx="1582738" cy="1071563"/>
          </a:xfr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EA7679-7A3D-4ED6-8676-DD46BD4F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130" y="6486797"/>
            <a:ext cx="2133600" cy="365125"/>
          </a:xfrm>
        </p:spPr>
        <p:txBody>
          <a:bodyPr/>
          <a:lstStyle/>
          <a:p>
            <a:fld id="{5F889CB6-B907-4D1A-BFA9-D36EFB83091E}" type="slidenum">
              <a:rPr lang="de-DE" smtClean="0">
                <a:solidFill>
                  <a:schemeClr val="bg1"/>
                </a:solidFill>
                <a:ea typeface="Roboto" panose="02000000000000000000" pitchFamily="2" charset="0"/>
              </a:rPr>
              <a:t>9</a:t>
            </a:fld>
            <a:endParaRPr lang="de-DE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6B800A-D2CB-4BA3-97C9-194155FFEC59}"/>
              </a:ext>
            </a:extLst>
          </p:cNvPr>
          <p:cNvSpPr txBox="1"/>
          <p:nvPr/>
        </p:nvSpPr>
        <p:spPr>
          <a:xfrm>
            <a:off x="304800" y="6547656"/>
            <a:ext cx="21336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www.iwes-online.info</a:t>
            </a:r>
            <a:endParaRPr lang="de-DE" sz="1200" dirty="0">
              <a:solidFill>
                <a:schemeClr val="bg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EA23A42-AD15-43F2-8F0C-4C5FFEEBE7B0}"/>
              </a:ext>
            </a:extLst>
          </p:cNvPr>
          <p:cNvGrpSpPr/>
          <p:nvPr/>
        </p:nvGrpSpPr>
        <p:grpSpPr>
          <a:xfrm>
            <a:off x="2078358" y="332656"/>
            <a:ext cx="4869906" cy="6048428"/>
            <a:chOff x="1835696" y="246888"/>
            <a:chExt cx="5084440" cy="63148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53C2ED74-9BAA-40D9-BD2B-028D8E0938B8}"/>
                </a:ext>
              </a:extLst>
            </p:cNvPr>
            <p:cNvSpPr/>
            <p:nvPr/>
          </p:nvSpPr>
          <p:spPr>
            <a:xfrm rot="-300000">
              <a:off x="1835696" y="246888"/>
              <a:ext cx="5084440" cy="631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2606058-98E3-455A-8E37-F1AD82ED2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300000">
              <a:off x="2061436" y="541258"/>
              <a:ext cx="4632960" cy="5937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32255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b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Bildschirmpräsentation (4:3)</PresentationFormat>
  <Paragraphs>193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Arial Unicode MS</vt:lpstr>
      <vt:lpstr>Calibri</vt:lpstr>
      <vt:lpstr>Roboto</vt:lpstr>
      <vt:lpstr>Roboto Light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Eberhard Weyse</cp:lastModifiedBy>
  <cp:revision>34</cp:revision>
  <dcterms:created xsi:type="dcterms:W3CDTF">2017-10-25T09:41:05Z</dcterms:created>
  <dcterms:modified xsi:type="dcterms:W3CDTF">2024-05-22T16:52:14Z</dcterms:modified>
</cp:coreProperties>
</file>